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2" r:id="rId3"/>
    <p:sldId id="273" r:id="rId4"/>
    <p:sldId id="2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4660"/>
  </p:normalViewPr>
  <p:slideViewPr>
    <p:cSldViewPr snapToGrid="0">
      <p:cViewPr>
        <p:scale>
          <a:sx n="70" d="100"/>
          <a:sy n="70" d="100"/>
        </p:scale>
        <p:origin x="48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462BA-6440-744A-8F7C-3C4E1D79ABC5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DC554-05C9-1B43-96B7-3FC4AB8D1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2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63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2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75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2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6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2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4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71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6528-32CA-48ED-894E-A9685F118AA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73FF-F870-43E4-BDBB-227BE5608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6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ks.harvard.edu/courses/science-behavior-change" TargetMode="External"/><Relationship Id="rId13" Type="http://schemas.openxmlformats.org/officeDocument/2006/relationships/hyperlink" Target="https://courses.harvard.edu/detail?q=id:d_colgsas_2017_2_205110_001&amp;returnUrl=search%3Fq%3DField%2520Experiments%2520for%2520Policy%2520and%2520Program%2520Evaluation%26sort%3Dcourse_title%2520asc%26start%3D0%26rows%3D25" TargetMode="External"/><Relationship Id="rId3" Type="http://schemas.openxmlformats.org/officeDocument/2006/relationships/hyperlink" Target="https://www.hks.harvard.edu/courses/behavioral-economics-and-public-policy" TargetMode="External"/><Relationship Id="rId7" Type="http://schemas.openxmlformats.org/officeDocument/2006/relationships/hyperlink" Target="http://www.hbs.edu/coursecatalog/6022.html" TargetMode="External"/><Relationship Id="rId12" Type="http://schemas.openxmlformats.org/officeDocument/2006/relationships/hyperlink" Target="https://www.hks.harvard.edu/courses/analytic-frameworks-polic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ks.harvard.edu/courses/united-kingdom-immersive-field-course-behavioral-insights" TargetMode="External"/><Relationship Id="rId11" Type="http://schemas.openxmlformats.org/officeDocument/2006/relationships/hyperlink" Target="https://www.hks.harvard.edu/courses/leadership-decision-making" TargetMode="External"/><Relationship Id="rId5" Type="http://schemas.openxmlformats.org/officeDocument/2006/relationships/hyperlink" Target="https://courses.harvard.edu/detail?q=id:d_colgsas_2017_2_204958_001&amp;returnUrl=search%3Fq%3Dbehavioral%2520Insights%2520and%2520Public%2520Policy%2520Nudging%2520for%2520Good%26sort%3Dcourse_title%2520asc%26start%3D0%26rows%3D25" TargetMode="External"/><Relationship Id="rId10" Type="http://schemas.openxmlformats.org/officeDocument/2006/relationships/hyperlink" Target="https://www.hks.harvard.edu/courses/behavioral-science-inclusive-organizations" TargetMode="External"/><Relationship Id="rId4" Type="http://schemas.openxmlformats.org/officeDocument/2006/relationships/hyperlink" Target="https://www.hks.harvard.edu/courses/behavioral-economics-law-and-public-policy" TargetMode="External"/><Relationship Id="rId9" Type="http://schemas.openxmlformats.org/officeDocument/2006/relationships/hyperlink" Target="https://www.hks.harvard.edu/courses/behavioral-science-negotiation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ourses.harvard.edu/detail?q=id:d_colgsas_2018_1_156371_001&amp;returnUrl=search%3Fq%3Drabin%26sort%3Dcourse_title%2520asc%26start%3D0%26rows%3D25" TargetMode="External"/><Relationship Id="rId13" Type="http://schemas.openxmlformats.org/officeDocument/2006/relationships/hyperlink" Target="https://courses.harvard.edu/detail?q=id:d_colgsas_2018_1_109297_001&amp;returnUrl=search%3Ffq_term_desc%3Dterm_desc%253A%2522Fall%25202018-2019%2522%26q%3DStrzalecki%26sort%3Dcourse_title%2520asc%26start%3D0%26rows%3D25" TargetMode="External"/><Relationship Id="rId3" Type="http://schemas.openxmlformats.org/officeDocument/2006/relationships/hyperlink" Target="https://courses.harvard.edu/detail?q=id:d_colgsas_2018_1_118254_001&amp;returnUrl=search%3Fq%3Dpsy%25201900%26sort%3Dcourse_title%2520asc%26start%3D0%26rows%3D25" TargetMode="External"/><Relationship Id="rId7" Type="http://schemas.openxmlformats.org/officeDocument/2006/relationships/hyperlink" Target="https://courses.harvard.edu/detail?q=id:d_colgsas_2018_1_125372_001&amp;returnUrl=search%3Fq%3Dbehavioral%2520finance%26sort%3Dcourse_title%2520asc%26start%3D25%26rows%3D25" TargetMode="External"/><Relationship Id="rId12" Type="http://schemas.openxmlformats.org/officeDocument/2006/relationships/hyperlink" Target="https://courses.harvard.edu/detail?q=id:d_colgsas_2017_1_205544_001&amp;returnUrl=search%3Fq%3Decon%25203164%26sort%3Dcourse_title%2520asc%26start%3D0%26rows%3D25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courses.harvard.edu/detail?q=id:d_gse_2017_1_180358_01&amp;returnUrl=search%3Fq%3Dedu%2520ah125%26sort%3Dcourse_title%2520asc%26start%3D0%26rows%3D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urses.harvard.edu/detail?q=id:d_colgsas_2017_2_114133_001&amp;returnUrl=search%3Fq%3DECON%25201030%26sort%3Dcourse_title%2520asc%26start%3D0%26rows%3D25" TargetMode="External"/><Relationship Id="rId11" Type="http://schemas.openxmlformats.org/officeDocument/2006/relationships/hyperlink" Target="https://courses.harvard.edu/detail?q=id:d_colgsas_2017_1_205560_001&amp;returnUrl=search%3Fq%3Decon%25203002%26sort%3Dcourse_title%2520asc%26start%3D0%26rows%3D25" TargetMode="External"/><Relationship Id="rId5" Type="http://schemas.openxmlformats.org/officeDocument/2006/relationships/hyperlink" Target="https://courses.harvard.edu/detail?q=id:d_colgsas_2017_1_156369_1&amp;returnUrl=search%3Fq%3DECON%2520980BB%26sort%3Dcourse_title%2520asc%26start%3D0%26rows%3D25" TargetMode="External"/><Relationship Id="rId15" Type="http://schemas.openxmlformats.org/officeDocument/2006/relationships/hyperlink" Target="https://www.hbs.edu/coursecatalog/2240.html" TargetMode="External"/><Relationship Id="rId10" Type="http://schemas.openxmlformats.org/officeDocument/2006/relationships/hyperlink" Target="https://courses.harvard.edu/detail?q=id:d_colgsas_2016_2_110310_001&amp;returnUrl=search%3Fq%3Decon%25202510%26sort%3Dcourse_title%2520asc%26start%3D0%26rows%3D25" TargetMode="External"/><Relationship Id="rId4" Type="http://schemas.openxmlformats.org/officeDocument/2006/relationships/hyperlink" Target="https://courses.harvard.edu/detail?q=id:d_colgsas_2018_1_120559_001&amp;returnUrl=search%3Fq%3Dpsy%25202553r%26sort%3Dcourse_title%2520asc%26start%3D0%26rows%3D25" TargetMode="External"/><Relationship Id="rId9" Type="http://schemas.openxmlformats.org/officeDocument/2006/relationships/hyperlink" Target="https://courses.harvard.edu/detail?q=id:d_colgsas_2016_2_160359_001&amp;returnUrl=search%3Fq%3Decon%25202338%26sort%3Dcourse_title%2520asc%26start%3D0%26rows%3D25" TargetMode="External"/><Relationship Id="rId14" Type="http://schemas.openxmlformats.org/officeDocument/2006/relationships/hyperlink" Target="https://www.hbs.edu/coursecatalog/1816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ourses.harvard.edu/detail?q=id:d_hsph_2018_9_190570_1&amp;returnUrl=search%3Fq%3Dhpm%2520252%26sort%3Dcourse_title%2520asc%26start%3D0%26rows%3D25" TargetMode="External"/><Relationship Id="rId13" Type="http://schemas.openxmlformats.org/officeDocument/2006/relationships/hyperlink" Target="https://courses.harvard.edu/detail?q=id:d_hsph_2018_9_191150_1&amp;returnUrl=search%3Fq%3Dsbs%2520503%26sort%3Dcourse_title%2520asc%26start%3D0%26rows%3D25" TargetMode="External"/><Relationship Id="rId3" Type="http://schemas.openxmlformats.org/officeDocument/2006/relationships/hyperlink" Target="https://hls.harvard.edu/academics/curriculum/catalog/default.aspx?o=70912" TargetMode="External"/><Relationship Id="rId7" Type="http://schemas.openxmlformats.org/officeDocument/2006/relationships/hyperlink" Target="https://courses.harvard.edu/detail?q=id:d_hsph_2018_9_190531_1&amp;returnUrl=search%3Fq%3Dhpm%2520213%26sort%3Dcourse_title%2520asc%26start%3D0%26rows%3D25" TargetMode="External"/><Relationship Id="rId12" Type="http://schemas.openxmlformats.org/officeDocument/2006/relationships/hyperlink" Target="https://courses.harvard.edu/detail?q=id:d_hsph_2017_6_191116_1&amp;returnUrl=search%3Fq%3Dsbs%2520201%26sort%3Dcourse_title%2520asc%26start%3D0%26rows%3D2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urses.harvard.edu/detail?q=id:d_hsph_2017_7_190414_1&amp;returnUrl=search%3Fq%3Dghp%2520293%26sort%3Dcourse_title%2520asc%26start%3D0%26rows%3D25" TargetMode="External"/><Relationship Id="rId11" Type="http://schemas.openxmlformats.org/officeDocument/2006/relationships/hyperlink" Target="https://courses.harvard.edu/detail?q=id:d_hsph_2017_1_191105_1&amp;returnUrl=search%3Fq%3Drds%2520284%26sort%3Dcourse_title%2520asc%26start%3D0%26rows%3D25" TargetMode="External"/><Relationship Id="rId5" Type="http://schemas.openxmlformats.org/officeDocument/2006/relationships/hyperlink" Target="https://courses.harvard.edu/detail?q=id:d_hsph_2017_6_190394_1&amp;returnUrl=search%3Fq%3Dghp%2520230%26sort%3Dcourse_title%2520asc%26start%3D0%26rows%3D25" TargetMode="External"/><Relationship Id="rId10" Type="http://schemas.openxmlformats.org/officeDocument/2006/relationships/hyperlink" Target="https://courses.harvard.edu/detail?q=id:d_hsph_2017_7_191102_1&amp;returnUrl=search%3Fq%3Drds%2520280%26sort%3Dcourse_title%2520asc%26start%3D0%26rows%3D25" TargetMode="External"/><Relationship Id="rId4" Type="http://schemas.openxmlformats.org/officeDocument/2006/relationships/hyperlink" Target="https://courses.harvard.edu/detail?q=id:d_hsph_2018_2_190392_1&amp;returnUrl=search%3Fq%3Dghp%2520228%26sort%3Dcourse_title%2520asc%26start%3D0%26rows%3D25" TargetMode="External"/><Relationship Id="rId9" Type="http://schemas.openxmlformats.org/officeDocument/2006/relationships/hyperlink" Target="https://courses.harvard.edu/detail?q=id:d_hsph_2018_8_205645_1&amp;returnUrl=search%3Fq%3Dhpm%2520502%26sort%3Dcourse_title%2520asc%26start%3D0%26rows%3D25" TargetMode="External"/><Relationship Id="rId14" Type="http://schemas.openxmlformats.org/officeDocument/2006/relationships/hyperlink" Target="https://courses.harvard.edu/detail?q=id:d_hsph_2017_7_191155_1&amp;returnUrl=search%3Fq%3Dsbs%2520508%26sort%3Dcourse_title%2520asc%26start%3D0%26rows%3D25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urses.harvard.edu/detail?q=id:d_colgsas_2017_1_120245_001&amp;returnUrl=search%3Fq%3Decon%25202001%26sort%3Dcourse_title%2520asc%26start%3D0%26rows%3D25" TargetMode="External"/><Relationship Id="rId13" Type="http://schemas.openxmlformats.org/officeDocument/2006/relationships/hyperlink" Target="https://courses.harvard.edu/detail?q=id:d_colgsas_2018_1_156371_001&amp;returnUrl=search%3Fq%3Decon%25202035%26sort%3Dcourse_title%2520asc%26start%3D0%26rows%3D25" TargetMode="External"/><Relationship Id="rId18" Type="http://schemas.openxmlformats.org/officeDocument/2006/relationships/hyperlink" Target="https://courses.harvard.edu/detail?q=id:d_hsph_2018_2_190392_1&amp;returnUrl=search%3Fq%3Dghp%2520228%26sort%3Dcourse_title%2520asc%26start%3D0%26rows%3D25" TargetMode="External"/><Relationship Id="rId3" Type="http://schemas.openxmlformats.org/officeDocument/2006/relationships/hyperlink" Target="https://courses.harvard.edu/detail?q=id:d_colgsas_2018_1_120668_1&amp;returnUrl=search%3Fq%3Decon%25202110%26sort%3Dcourse_title%2520asc%26start%3D0%26rows%3D25" TargetMode="External"/><Relationship Id="rId7" Type="http://schemas.openxmlformats.org/officeDocument/2006/relationships/hyperlink" Target="https://courses.harvard.edu/detail?q=id:d_colgsas_2018_1_123033_001&amp;returnUrl=search%3Fq%3Decon%25201123%26sort%3Dcourse_title%2520asc%26start%3D0%26rows%3D25" TargetMode="External"/><Relationship Id="rId12" Type="http://schemas.openxmlformats.org/officeDocument/2006/relationships/hyperlink" Target="https://courses.harvard.edu/detail?q=id:d_colgsas_2017_2_119960_001&amp;returnUrl=search%3Fq%3Decon%25202030%26sort%3Dcourse_title%2520asc%26start%3D0%26rows%3D25" TargetMode="External"/><Relationship Id="rId17" Type="http://schemas.openxmlformats.org/officeDocument/2006/relationships/hyperlink" Target="https://courses.harvard.edu/detail?q=id:d_hbsdoc_2018_2_4882_&amp;returnUrl=search%3Fq%3Dgino%26sort%3Dcourse_title%2520asc%26start%3D0%26rows%3D25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courses.harvard.edu/detail?q=id:d_hbsdoc_2018_2_4809_&amp;returnUrl=search%3Fq%3Decon%25202110%26sort%3Dcourse_title%2520asc%26start%3D0%26rows%3D25" TargetMode="External"/><Relationship Id="rId20" Type="http://schemas.openxmlformats.org/officeDocument/2006/relationships/hyperlink" Target="https://courses.harvard.edu/detail?q=id:d_hsph_2018_9_190748_1&amp;returnUrl=search%3Fq%3Did%2520212%26sort%3Dcourse_title%2520asc%26start%3D0%26rows%3D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ks.harvard.edu/courses/econometric-methods-applied-research-ii" TargetMode="External"/><Relationship Id="rId11" Type="http://schemas.openxmlformats.org/officeDocument/2006/relationships/hyperlink" Target="https://courses.harvard.edu/detail?q=id:d_colgsas_2017_2_114133_001&amp;returnUrl=search%3Fq%3Decon%25201030%26sort%3Dcourse_title%2520asc%26start%3D0%26rows%3D25" TargetMode="External"/><Relationship Id="rId5" Type="http://schemas.openxmlformats.org/officeDocument/2006/relationships/hyperlink" Target="https://courses.harvard.edu/detail?q=id:d_colgsas_2017_2_205523_1&amp;returnUrl=search%3Fq%3Decon%25202110%26sort%3Dcourse_title%2520asc%26start%3D0%26rows%3D25" TargetMode="External"/><Relationship Id="rId15" Type="http://schemas.openxmlformats.org/officeDocument/2006/relationships/hyperlink" Target="https://courses.harvard.edu/detail?q=id:d_hbsdoc_2018_2_4630_&amp;returnUrl=search%3Fq%3D4630%26sort%3Dcourse_title%2520asc%26start%3D0%26rows%3D25" TargetMode="External"/><Relationship Id="rId10" Type="http://schemas.openxmlformats.org/officeDocument/2006/relationships/hyperlink" Target="https://courses.harvard.edu/detail?q=id:d_colgsas_2017_2_127078_001&amp;returnUrl=search%3Fq%3Dpsy%25201901%26sort%3Dcourse_title%2520asc%26start%3D0%26rows%3D25" TargetMode="External"/><Relationship Id="rId19" Type="http://schemas.openxmlformats.org/officeDocument/2006/relationships/hyperlink" Target="https://courses.harvard.edu/detail?q=id:d_hsph_2017_1_190440_1&amp;returnUrl=search%3Fq%3Dghp%2520525%26sort%3Dcourse_title%2520asc%26start%3D0%26rows%3D25" TargetMode="External"/><Relationship Id="rId4" Type="http://schemas.openxmlformats.org/officeDocument/2006/relationships/hyperlink" Target="https://www.hks.harvard.edu/courses/econometric-methods-applied-research-i" TargetMode="External"/><Relationship Id="rId9" Type="http://schemas.openxmlformats.org/officeDocument/2006/relationships/hyperlink" Target="https://courses.harvard.edu/detail?q=id:d_colgsas_2018_1_115026_1&amp;returnUrl=search%3Fq%3Decon%25202120%26sort%3Dcourse_title%2520asc%26start%3D0%26rows%3D25" TargetMode="External"/><Relationship Id="rId14" Type="http://schemas.openxmlformats.org/officeDocument/2006/relationships/hyperlink" Target="https://courses.harvard.edu/detail?q=id:d_hbsdoc_2018_2_4430_&amp;returnUrl=search%3Fq%3D4430%26sort%3Dcourse_title%2520asc%26start%3D0%26rows%3D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FEEA2B"/>
          </a:solidFill>
          <a:ln>
            <a:solidFill>
              <a:srgbClr val="FEEA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95681" cy="1325563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BISG Suggested Curriculum</a:t>
            </a:r>
            <a:r>
              <a:rPr lang="en-US" dirty="0"/>
              <a:t/>
            </a:r>
            <a:br>
              <a:rPr lang="en-US" dirty="0"/>
            </a:br>
            <a:r>
              <a:rPr lang="en-US" sz="3200" i="1" dirty="0" smtClean="0"/>
              <a:t>The Unofficial Guide to Crafting a Behavioral Science PAC*</a:t>
            </a:r>
            <a:endParaRPr lang="en-US" i="1" dirty="0"/>
          </a:p>
        </p:txBody>
      </p:sp>
      <p:pic>
        <p:nvPicPr>
          <p:cNvPr id="4" name="Picture 2" descr="http://static.hwpi.harvard.edu/files/styles/os_files_medium/public/cpl/files/bisg_logo_0.jpg?m=1431718316&amp;itok=iG_Hle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32487"/>
          <a:stretch>
            <a:fillRect/>
          </a:stretch>
        </p:blipFill>
        <p:spPr bwMode="auto">
          <a:xfrm>
            <a:off x="10333882" y="329620"/>
            <a:ext cx="1858117" cy="9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35527" y="6392782"/>
            <a:ext cx="11720946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*PAC = Policy Area of Concentration  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** Note </a:t>
            </a:r>
            <a:r>
              <a:rPr lang="en-US" sz="1000" dirty="0" smtClean="0">
                <a:solidFill>
                  <a:schemeClr val="tx1"/>
                </a:solidFill>
              </a:rPr>
              <a:t>subject requires cross-registration</a:t>
            </a:r>
            <a:endParaRPr lang="en-US" sz="1000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612694"/>
              </p:ext>
            </p:extLst>
          </p:nvPr>
        </p:nvGraphicFramePr>
        <p:xfrm>
          <a:off x="235528" y="1856133"/>
          <a:ext cx="11720945" cy="4358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9184">
                  <a:extLst>
                    <a:ext uri="{9D8B030D-6E8A-4147-A177-3AD203B41FA5}">
                      <a16:colId xmlns:a16="http://schemas.microsoft.com/office/drawing/2014/main" val="3688268715"/>
                    </a:ext>
                  </a:extLst>
                </a:gridCol>
                <a:gridCol w="677014">
                  <a:extLst>
                    <a:ext uri="{9D8B030D-6E8A-4147-A177-3AD203B41FA5}">
                      <a16:colId xmlns:a16="http://schemas.microsoft.com/office/drawing/2014/main" val="2483275939"/>
                    </a:ext>
                  </a:extLst>
                </a:gridCol>
                <a:gridCol w="1150588">
                  <a:extLst>
                    <a:ext uri="{9D8B030D-6E8A-4147-A177-3AD203B41FA5}">
                      <a16:colId xmlns:a16="http://schemas.microsoft.com/office/drawing/2014/main" val="3683909849"/>
                    </a:ext>
                  </a:extLst>
                </a:gridCol>
                <a:gridCol w="3835538">
                  <a:extLst>
                    <a:ext uri="{9D8B030D-6E8A-4147-A177-3AD203B41FA5}">
                      <a16:colId xmlns:a16="http://schemas.microsoft.com/office/drawing/2014/main" val="3630429607"/>
                    </a:ext>
                  </a:extLst>
                </a:gridCol>
                <a:gridCol w="1490113">
                  <a:extLst>
                    <a:ext uri="{9D8B030D-6E8A-4147-A177-3AD203B41FA5}">
                      <a16:colId xmlns:a16="http://schemas.microsoft.com/office/drawing/2014/main" val="3280514491"/>
                    </a:ext>
                  </a:extLst>
                </a:gridCol>
                <a:gridCol w="913726">
                  <a:extLst>
                    <a:ext uri="{9D8B030D-6E8A-4147-A177-3AD203B41FA5}">
                      <a16:colId xmlns:a16="http://schemas.microsoft.com/office/drawing/2014/main" val="2464868170"/>
                    </a:ext>
                  </a:extLst>
                </a:gridCol>
                <a:gridCol w="2384782">
                  <a:extLst>
                    <a:ext uri="{9D8B030D-6E8A-4147-A177-3AD203B41FA5}">
                      <a16:colId xmlns:a16="http://schemas.microsoft.com/office/drawing/2014/main" val="2917112"/>
                    </a:ext>
                  </a:extLst>
                </a:gridCol>
              </a:tblGrid>
              <a:tr h="39670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Focus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School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Course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</a:rPr>
                        <a:t> code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Course name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Instructor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Semester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Three word summary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619126"/>
                  </a:ext>
                </a:extLst>
              </a:tr>
              <a:tr h="296817">
                <a:tc rowSpan="3">
                  <a:txBody>
                    <a:bodyPr/>
                    <a:lstStyle/>
                    <a:p>
                      <a:r>
                        <a:rPr lang="en-US" sz="1300" b="1" dirty="0" smtClean="0"/>
                        <a:t>Behavioral economics</a:t>
                      </a:r>
                      <a:endParaRPr lang="en-US" sz="1300" b="1" dirty="0"/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3"/>
                        </a:rPr>
                        <a:t>API 304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 Economics and Public</a:t>
                      </a:r>
                      <a:r>
                        <a:rPr lang="en-US" sz="1300" baseline="0" dirty="0" smtClean="0"/>
                        <a:t> Policy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Brigitte </a:t>
                      </a:r>
                      <a:r>
                        <a:rPr lang="en-US" sz="1300" dirty="0" err="1" smtClean="0"/>
                        <a:t>Madrian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Fall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 economics &amp; policy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5277335"/>
                  </a:ext>
                </a:extLst>
              </a:tr>
              <a:tr h="296817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4"/>
                        </a:rPr>
                        <a:t>API 305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Behavioral Economics, Law and Public Policy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Cass </a:t>
                      </a:r>
                      <a:r>
                        <a:rPr lang="en-US" sz="1300" dirty="0" err="1" smtClean="0"/>
                        <a:t>Sunstein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Spring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</a:t>
                      </a:r>
                      <a:r>
                        <a:rPr lang="en-US" sz="1300" baseline="0" dirty="0" smtClean="0"/>
                        <a:t> policy exploration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8761306"/>
                  </a:ext>
                </a:extLst>
              </a:tr>
              <a:tr h="499903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FAS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  <a:hlinkClick r:id="rId5"/>
                        </a:rPr>
                        <a:t>Gov 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hlinkClick r:id="rId5"/>
                        </a:rPr>
                        <a:t>1759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**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Behavioral Insights and Public Policy: Nudging for Good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Michael Hiscox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Behavioral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research &amp; applications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0541584"/>
                  </a:ext>
                </a:extLst>
              </a:tr>
              <a:tr h="499903">
                <a:tc rowSpan="2">
                  <a:txBody>
                    <a:bodyPr/>
                    <a:lstStyle/>
                    <a:p>
                      <a:r>
                        <a:rPr lang="en-US" sz="1300" b="1" dirty="0" smtClean="0"/>
                        <a:t>Interventions</a:t>
                      </a:r>
                      <a:endParaRPr lang="en-US" sz="1300" b="1" dirty="0"/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HKS/ HBS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6"/>
                        </a:rPr>
                        <a:t>MLD 335Y</a:t>
                      </a:r>
                      <a:r>
                        <a:rPr lang="en-US" sz="1300" dirty="0" smtClean="0"/>
                        <a:t>/ </a:t>
                      </a:r>
                      <a:r>
                        <a:rPr lang="en-US" sz="1300" dirty="0" smtClean="0">
                          <a:hlinkClick r:id="rId7"/>
                        </a:rPr>
                        <a:t>HBS 6022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Immersive Field Course: UK; Behavioral Insights 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Michael Luca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Full Year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Application with clients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453611"/>
                  </a:ext>
                </a:extLst>
              </a:tr>
              <a:tr h="296817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8"/>
                        </a:rPr>
                        <a:t>MLD 304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Science of Behavior</a:t>
                      </a:r>
                      <a:r>
                        <a:rPr lang="en-US" sz="1300" baseline="0" dirty="0" smtClean="0"/>
                        <a:t> Change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Todd Rogers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Spring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Explore &amp; develop</a:t>
                      </a:r>
                      <a:r>
                        <a:rPr lang="en-US" sz="1300" baseline="0" dirty="0" smtClean="0"/>
                        <a:t> interventions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0227586"/>
                  </a:ext>
                </a:extLst>
              </a:tr>
              <a:tr h="499903">
                <a:tc rowSpan="3">
                  <a:txBody>
                    <a:bodyPr/>
                    <a:lstStyle/>
                    <a:p>
                      <a:r>
                        <a:rPr lang="en-US" sz="1300" b="1" dirty="0" smtClean="0"/>
                        <a:t>Management &amp; Leadership</a:t>
                      </a:r>
                      <a:endParaRPr lang="en-US" sz="1300" b="1" dirty="0"/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9"/>
                        </a:rPr>
                        <a:t>MLD 224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</a:t>
                      </a:r>
                      <a:r>
                        <a:rPr lang="en-US" sz="1300" baseline="0" dirty="0" smtClean="0"/>
                        <a:t> Science of Negotiations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Julia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err="1" smtClean="0"/>
                        <a:t>Minson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Fall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Scientific negotiations</a:t>
                      </a:r>
                      <a:r>
                        <a:rPr lang="en-US" sz="1300" baseline="0" dirty="0" smtClean="0"/>
                        <a:t> application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2884400"/>
                  </a:ext>
                </a:extLst>
              </a:tr>
              <a:tr h="296817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10"/>
                        </a:rPr>
                        <a:t>MLD 310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 Science for Inclusive Organizations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Iris </a:t>
                      </a:r>
                      <a:r>
                        <a:rPr lang="en-US" sz="1300" dirty="0" err="1" smtClean="0"/>
                        <a:t>Bohnet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Fall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Behavioral field course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1693885"/>
                  </a:ext>
                </a:extLst>
              </a:tr>
              <a:tr h="296817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11"/>
                        </a:rPr>
                        <a:t>MLD 301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Leadership Decision Making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Jennifer Lerner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Spring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Scientific</a:t>
                      </a:r>
                      <a:r>
                        <a:rPr lang="en-US" sz="1300" baseline="0" dirty="0" smtClean="0"/>
                        <a:t> leadership application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1304917"/>
                  </a:ext>
                </a:extLst>
              </a:tr>
              <a:tr h="296817">
                <a:tc rowSpan="2">
                  <a:txBody>
                    <a:bodyPr/>
                    <a:lstStyle/>
                    <a:p>
                      <a:r>
                        <a:rPr lang="en-US" sz="1300" b="1" dirty="0" smtClean="0"/>
                        <a:t>Analytical Toolkit</a:t>
                      </a:r>
                      <a:endParaRPr lang="en-US" sz="1300" b="1" dirty="0"/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hlinkClick r:id="rId12"/>
                        </a:rPr>
                        <a:t>API 302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Analytic Frameworks for Policy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Richard </a:t>
                      </a:r>
                      <a:r>
                        <a:rPr lang="en-US" sz="1300" dirty="0" err="1" smtClean="0"/>
                        <a:t>Zeckhauser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Fall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Foundational</a:t>
                      </a:r>
                      <a:r>
                        <a:rPr lang="en-US" sz="1300" baseline="0" dirty="0" smtClean="0"/>
                        <a:t> analytic toolkit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6630903"/>
                  </a:ext>
                </a:extLst>
              </a:tr>
              <a:tr h="296817">
                <a:tc v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FAS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  <a:hlinkClick r:id="rId13"/>
                        </a:rPr>
                        <a:t>Gov 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hlinkClick r:id="rId13"/>
                        </a:rPr>
                        <a:t>2798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**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Field Experiments for Policy and Program Evaluation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Michael Hiscox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Design &amp; test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RCTs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099037"/>
                  </a:ext>
                </a:extLst>
              </a:tr>
              <a:tr h="384795">
                <a:tc>
                  <a:txBody>
                    <a:bodyPr/>
                    <a:lstStyle/>
                    <a:p>
                      <a:r>
                        <a:rPr lang="en-US" sz="1300" b="1" dirty="0" smtClean="0"/>
                        <a:t>Research</a:t>
                      </a:r>
                      <a:endParaRPr lang="en-US" sz="1300" b="1" dirty="0"/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HKS</a:t>
                      </a:r>
                      <a:endParaRPr lang="en-US" sz="13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RAR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Reading and Research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-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Fall/Spring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Make your own</a:t>
                      </a:r>
                      <a:endParaRPr lang="en-US" sz="1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775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41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FEEA2B"/>
          </a:solidFill>
          <a:ln>
            <a:solidFill>
              <a:srgbClr val="FEEA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95681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BISG Supplementary Curriculum I/III</a:t>
            </a:r>
            <a:r>
              <a:rPr lang="en-US" dirty="0"/>
              <a:t/>
            </a:r>
            <a:br>
              <a:rPr lang="en-US" dirty="0"/>
            </a:br>
            <a:r>
              <a:rPr lang="en-US" sz="2900" i="1" dirty="0" smtClean="0"/>
              <a:t>Behaviorally-focused courses open for cross-registration</a:t>
            </a:r>
            <a:endParaRPr lang="en-US" sz="2900" i="1" dirty="0"/>
          </a:p>
        </p:txBody>
      </p:sp>
      <p:pic>
        <p:nvPicPr>
          <p:cNvPr id="4" name="Picture 2" descr="http://static.hwpi.harvard.edu/files/styles/os_files_medium/public/cpl/files/bisg_logo_0.jpg?m=1431718316&amp;itok=iG_Hle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32487"/>
          <a:stretch>
            <a:fillRect/>
          </a:stretch>
        </p:blipFill>
        <p:spPr bwMode="auto">
          <a:xfrm>
            <a:off x="10333882" y="329620"/>
            <a:ext cx="1858117" cy="9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879750"/>
              </p:ext>
            </p:extLst>
          </p:nvPr>
        </p:nvGraphicFramePr>
        <p:xfrm>
          <a:off x="257101" y="1883407"/>
          <a:ext cx="11677799" cy="4392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5846">
                  <a:extLst>
                    <a:ext uri="{9D8B030D-6E8A-4147-A177-3AD203B41FA5}">
                      <a16:colId xmlns:a16="http://schemas.microsoft.com/office/drawing/2014/main" val="2483275939"/>
                    </a:ext>
                  </a:extLst>
                </a:gridCol>
                <a:gridCol w="1475874">
                  <a:extLst>
                    <a:ext uri="{9D8B030D-6E8A-4147-A177-3AD203B41FA5}">
                      <a16:colId xmlns:a16="http://schemas.microsoft.com/office/drawing/2014/main" val="3683909849"/>
                    </a:ext>
                  </a:extLst>
                </a:gridCol>
                <a:gridCol w="5374105">
                  <a:extLst>
                    <a:ext uri="{9D8B030D-6E8A-4147-A177-3AD203B41FA5}">
                      <a16:colId xmlns:a16="http://schemas.microsoft.com/office/drawing/2014/main" val="3630429607"/>
                    </a:ext>
                  </a:extLst>
                </a:gridCol>
                <a:gridCol w="2791327">
                  <a:extLst>
                    <a:ext uri="{9D8B030D-6E8A-4147-A177-3AD203B41FA5}">
                      <a16:colId xmlns:a16="http://schemas.microsoft.com/office/drawing/2014/main" val="3280514491"/>
                    </a:ext>
                  </a:extLst>
                </a:gridCol>
                <a:gridCol w="1170647">
                  <a:extLst>
                    <a:ext uri="{9D8B030D-6E8A-4147-A177-3AD203B41FA5}">
                      <a16:colId xmlns:a16="http://schemas.microsoft.com/office/drawing/2014/main" val="2464868170"/>
                    </a:ext>
                  </a:extLst>
                </a:gridCol>
              </a:tblGrid>
              <a:tr h="34302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School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code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 name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Instructor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Semester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619126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3"/>
                        </a:rPr>
                        <a:t>PSY 1900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Introduction to Statistics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for the Behavioral Sciences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Mair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and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Krasnow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4"/>
                        </a:rPr>
                        <a:t>PSY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  <a:hlinkClick r:id="rId4"/>
                        </a:rPr>
                        <a:t>2553R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Behavioral Insights Group Research Seminar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Francesca Gino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3557486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5"/>
                        </a:rPr>
                        <a:t>ECON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5"/>
                        </a:rPr>
                        <a:t> 980BB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Behavioral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Tomasz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Strzalecki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6"/>
                        </a:rPr>
                        <a:t>ECON 1030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Psychology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and 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Strzalecki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&amp;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Laibson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7"/>
                        </a:rPr>
                        <a:t>ECON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  <a:hlinkClick r:id="rId7"/>
                        </a:rPr>
                        <a:t>2410A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Macro-Finance: Rational and Behavioral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Xavier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Gabaix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8"/>
                        </a:rPr>
                        <a:t>ECON 2035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Psychology and Economic Theory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Matthew Rabin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9"/>
                        </a:rPr>
                        <a:t>ECON 2338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Behavioral Development 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TBA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0"/>
                        </a:rPr>
                        <a:t>ECON 2510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Inside Government: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Making Public Policy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TBA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1"/>
                        </a:rPr>
                        <a:t>3002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2"/>
                        </a:rPr>
                        <a:t>3164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Reading Course on Behavioral 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Enke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Gabaix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Laibson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&amp;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Rabin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 &amp; 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13"/>
                        </a:rPr>
                        <a:t>ECON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  <a:hlinkClick r:id="rId13"/>
                        </a:rPr>
                        <a:t>3101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Seminar in </a:t>
                      </a: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Behavioral and Experimental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Enke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Laibson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400" u="none" strike="noStrike" dirty="0" err="1" smtClean="0">
                          <a:effectLst/>
                          <a:latin typeface="+mn-lt"/>
                        </a:rPr>
                        <a:t>Strzalecki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Rabin, Rao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8761306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4"/>
                        </a:rPr>
                        <a:t>HBSMBA 18162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Managing, Organizing &amp; Motivating for Value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John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Beshears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5"/>
                        </a:rPr>
                        <a:t>HBSMBA 22406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Negotiation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Bazerman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Coffman,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Sebenius, John, Whillans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&amp;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72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HGSE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6"/>
                        </a:rPr>
                        <a:t>EDU AH125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Driving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Science-Based Innovation in Early Childhood Practice and Policy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Jack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Shonkoff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3954" y="6468204"/>
            <a:ext cx="11720946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N</a:t>
            </a:r>
            <a:r>
              <a:rPr lang="en-US" sz="1000" dirty="0" smtClean="0">
                <a:solidFill>
                  <a:schemeClr val="tx1"/>
                </a:solidFill>
              </a:rPr>
              <a:t>ote that courses are subject to change at any moment and may not be offered every year  – please always check online and with faculty directly for up to date information. 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30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FEEA2B"/>
          </a:solidFill>
          <a:ln>
            <a:solidFill>
              <a:srgbClr val="FEEA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95681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BISG Supplementary Curriculum II/III</a:t>
            </a:r>
            <a:r>
              <a:rPr lang="en-US" dirty="0"/>
              <a:t/>
            </a:r>
            <a:br>
              <a:rPr lang="en-US" dirty="0"/>
            </a:br>
            <a:r>
              <a:rPr lang="en-US" sz="2900" i="1" dirty="0" smtClean="0"/>
              <a:t>Behaviorally-focused courses open for cross-registration</a:t>
            </a:r>
            <a:endParaRPr lang="en-US" sz="2900" i="1" dirty="0"/>
          </a:p>
        </p:txBody>
      </p:sp>
      <p:pic>
        <p:nvPicPr>
          <p:cNvPr id="4" name="Picture 2" descr="http://static.hwpi.harvard.edu/files/styles/os_files_medium/public/cpl/files/bisg_logo_0.jpg?m=1431718316&amp;itok=iG_Hle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32487"/>
          <a:stretch>
            <a:fillRect/>
          </a:stretch>
        </p:blipFill>
        <p:spPr bwMode="auto">
          <a:xfrm>
            <a:off x="10333882" y="329620"/>
            <a:ext cx="1858117" cy="9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459558"/>
              </p:ext>
            </p:extLst>
          </p:nvPr>
        </p:nvGraphicFramePr>
        <p:xfrm>
          <a:off x="257101" y="1883405"/>
          <a:ext cx="11677799" cy="4562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2383">
                  <a:extLst>
                    <a:ext uri="{9D8B030D-6E8A-4147-A177-3AD203B41FA5}">
                      <a16:colId xmlns:a16="http://schemas.microsoft.com/office/drawing/2014/main" val="2483275939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3683909849"/>
                    </a:ext>
                  </a:extLst>
                </a:gridCol>
                <a:gridCol w="5383043">
                  <a:extLst>
                    <a:ext uri="{9D8B030D-6E8A-4147-A177-3AD203B41FA5}">
                      <a16:colId xmlns:a16="http://schemas.microsoft.com/office/drawing/2014/main" val="3630429607"/>
                    </a:ext>
                  </a:extLst>
                </a:gridCol>
                <a:gridCol w="2493859">
                  <a:extLst>
                    <a:ext uri="{9D8B030D-6E8A-4147-A177-3AD203B41FA5}">
                      <a16:colId xmlns:a16="http://schemas.microsoft.com/office/drawing/2014/main" val="3280514491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2464868170"/>
                    </a:ext>
                  </a:extLst>
                </a:gridCol>
              </a:tblGrid>
              <a:tr h="37191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School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code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 name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Instructor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Semester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619126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HLS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n-lt"/>
                          <a:hlinkClick r:id="rId3"/>
                        </a:rPr>
                        <a:t>HLS 2669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Law, Economics and Psychology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Oren Bar-Grill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Winter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GHP 228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Econometric Methods in Impact Evaluation       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Jessica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Cohen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GHP 230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Economics with Applications to Health and Development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Margaret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McConnell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GHP 237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Behavioral Economics</a:t>
                      </a: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Global Health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Margaret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McConnell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6"/>
                        </a:rPr>
                        <a:t>GHP 293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Individual and Social Responsibility for Health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Daniel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Wikler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HPM 213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Health Law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Ameet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Sarpatwari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HPM 252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Negotiation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Linda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Kaboolian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HPM 502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Federal Public Policy and Population Health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Sara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Bleich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RDS 280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Decision Analysis for Health and Medical Practices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Ankur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andya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RDS 284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Decision Theory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James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Hammitt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12"/>
                        </a:rPr>
                        <a:t>SBS 201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Society and Health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Ichiro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Kawachi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1304917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SBS 503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Explaining Health Behavior: Insights from Behavioral Economics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Ichiro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Kawachi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099037"/>
                  </a:ext>
                </a:extLst>
              </a:tr>
              <a:tr h="322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HSPH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SBS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508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Successes &amp; Challenges in Health Behavior Change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Alan Geller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27432" marB="2743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13954" y="6468204"/>
            <a:ext cx="11720946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N</a:t>
            </a:r>
            <a:r>
              <a:rPr lang="en-US" sz="1000" dirty="0" smtClean="0">
                <a:solidFill>
                  <a:schemeClr val="tx1"/>
                </a:solidFill>
              </a:rPr>
              <a:t>ote that courses are subject to change at any moment and may not be offered every year  – please always check online and with faculty directly for up to date information. 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319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FEEA2B"/>
          </a:solidFill>
          <a:ln>
            <a:solidFill>
              <a:srgbClr val="FEEA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95681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BISG Supplementary Curriculum III/III</a:t>
            </a:r>
            <a:r>
              <a:rPr lang="en-US" dirty="0"/>
              <a:t/>
            </a:r>
            <a:br>
              <a:rPr lang="en-US" dirty="0"/>
            </a:br>
            <a:r>
              <a:rPr lang="en-US" sz="2900" i="1" dirty="0" smtClean="0"/>
              <a:t>Behaviorally-focused courses open for cross-registration</a:t>
            </a:r>
            <a:endParaRPr lang="en-US" sz="2900" i="1" dirty="0"/>
          </a:p>
        </p:txBody>
      </p:sp>
      <p:pic>
        <p:nvPicPr>
          <p:cNvPr id="4" name="Picture 2" descr="http://static.hwpi.harvard.edu/files/styles/os_files_medium/public/cpl/files/bisg_logo_0.jpg?m=1431718316&amp;itok=iG_Hle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4" b="32487"/>
          <a:stretch>
            <a:fillRect/>
          </a:stretch>
        </p:blipFill>
        <p:spPr bwMode="auto">
          <a:xfrm>
            <a:off x="10333882" y="329620"/>
            <a:ext cx="1858117" cy="9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494450"/>
              </p:ext>
            </p:extLst>
          </p:nvPr>
        </p:nvGraphicFramePr>
        <p:xfrm>
          <a:off x="257101" y="2081423"/>
          <a:ext cx="11677799" cy="44959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2383">
                  <a:extLst>
                    <a:ext uri="{9D8B030D-6E8A-4147-A177-3AD203B41FA5}">
                      <a16:colId xmlns:a16="http://schemas.microsoft.com/office/drawing/2014/main" val="2483275939"/>
                    </a:ext>
                  </a:extLst>
                </a:gridCol>
                <a:gridCol w="1749748">
                  <a:extLst>
                    <a:ext uri="{9D8B030D-6E8A-4147-A177-3AD203B41FA5}">
                      <a16:colId xmlns:a16="http://schemas.microsoft.com/office/drawing/2014/main" val="3683909849"/>
                    </a:ext>
                  </a:extLst>
                </a:gridCol>
                <a:gridCol w="5187775">
                  <a:extLst>
                    <a:ext uri="{9D8B030D-6E8A-4147-A177-3AD203B41FA5}">
                      <a16:colId xmlns:a16="http://schemas.microsoft.com/office/drawing/2014/main" val="3630429607"/>
                    </a:ext>
                  </a:extLst>
                </a:gridCol>
                <a:gridCol w="2493859">
                  <a:extLst>
                    <a:ext uri="{9D8B030D-6E8A-4147-A177-3AD203B41FA5}">
                      <a16:colId xmlns:a16="http://schemas.microsoft.com/office/drawing/2014/main" val="3280514491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2464868170"/>
                    </a:ext>
                  </a:extLst>
                </a:gridCol>
              </a:tblGrid>
              <a:tr h="33386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School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code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Course name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Instructor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Semester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619126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FAS/HKS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ECON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2110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API 114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Econometric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Christopher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Avery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FAS/HKS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ECON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2115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API 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Econometric Methods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Joshua Goodman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  <a:hlinkClick r:id="rId7"/>
                        </a:rPr>
                        <a:t>ECON 1123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Introduction to Econometrics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James Stock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1304917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ECON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2001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Research in Behavior in Games and Markets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Laibson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 and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Strzalecki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 &amp; Spring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  <a:hlinkClick r:id="rId9"/>
                        </a:rPr>
                        <a:t>ECON 2120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Principles of Econometrics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Elle Tamer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Fall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6630903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  <a:hlinkClick r:id="rId10"/>
                        </a:rPr>
                        <a:t>PSY 1901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Methods of Behavioral Research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Mina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Cikara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099037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  <a:hlinkClick r:id="rId11"/>
                        </a:rPr>
                        <a:t>ECON 1030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Psychology </a:t>
                      </a:r>
                      <a:r>
                        <a:rPr lang="en-US" sz="1400" u="none" strike="noStrike" dirty="0" smtClean="0">
                          <a:effectLst/>
                        </a:rPr>
                        <a:t>and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Economics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pl-PL" sz="1400" u="none" strike="noStrike" dirty="0" err="1" smtClean="0">
                          <a:effectLst/>
                        </a:rPr>
                        <a:t>Strzalecki</a:t>
                      </a:r>
                      <a:r>
                        <a:rPr lang="pl-PL" sz="1400" u="none" strike="noStrike" dirty="0" smtClean="0">
                          <a:effectLst/>
                        </a:rPr>
                        <a:t> </a:t>
                      </a:r>
                      <a:r>
                        <a:rPr lang="pl-PL" sz="1400" u="none" strike="noStrike" dirty="0">
                          <a:effectLst/>
                        </a:rPr>
                        <a:t>and </a:t>
                      </a:r>
                      <a:r>
                        <a:rPr lang="pl-PL" sz="1400" u="none" strike="noStrike" dirty="0" err="1" smtClean="0">
                          <a:effectLst/>
                        </a:rPr>
                        <a:t>Laibson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Spring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7303416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  <a:hlinkClick r:id="rId12"/>
                        </a:rPr>
                        <a:t>ECON 2030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Psychology and Economics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err="1" smtClean="0">
                          <a:effectLst/>
                        </a:rPr>
                        <a:t>Laibson</a:t>
                      </a:r>
                      <a:r>
                        <a:rPr lang="en-US" sz="1400" u="none" strike="noStrike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</a:rPr>
                        <a:t>and </a:t>
                      </a:r>
                      <a:r>
                        <a:rPr lang="en-US" sz="1400" u="none" strike="noStrike" dirty="0" smtClean="0">
                          <a:effectLst/>
                        </a:rPr>
                        <a:t>Shleifer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9160665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HBSDOC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4155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Psychology and Economic Theory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Matthew Rabin 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HBSDOC 4420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Behavioral Approaches to Decision Making and Negotiation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7376699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HBSDOC 4430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Experiments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Luca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HBSDOC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4630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Doctoral Seminar on Consumer Behavior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Keinan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HBSDOC 4809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Applied Econometrics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Research in Management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Beshears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0303974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HBS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  <a:hlinkClick r:id="rId17"/>
                        </a:rPr>
                        <a:t>HBSDOC </a:t>
                      </a:r>
                      <a:r>
                        <a:rPr lang="en-US" sz="1400" u="none" strike="noStrike" dirty="0">
                          <a:effectLst/>
                          <a:hlinkClick r:id="rId17"/>
                        </a:rPr>
                        <a:t>4882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Micro Topics in Organizational Behavior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Gino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Spring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HSPH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GHP 228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Econometric Methods in Impact Evaluation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Jessica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Cohen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HSPH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GHP 525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Econometrics for Health Policy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Victoria Fan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4830"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HSPH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ID 212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Scale Effectiveness Evaluations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Margaret Kruk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Aft>
                          <a:spcPts val="20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</a:t>
                      </a:r>
                    </a:p>
                  </a:txBody>
                  <a:tcPr marL="9525" marR="9525" marT="9144" marB="91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708998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57101" y="1835274"/>
            <a:ext cx="11677799" cy="1850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tx1"/>
                </a:solidFill>
              </a:rPr>
              <a:t>If considering PhD pathway, or data </a:t>
            </a:r>
            <a:r>
              <a:rPr lang="en-US" sz="1400" b="1" i="1" dirty="0" smtClean="0">
                <a:solidFill>
                  <a:schemeClr val="tx1"/>
                </a:solidFill>
              </a:rPr>
              <a:t>analyst or researcher </a:t>
            </a:r>
            <a:r>
              <a:rPr lang="en-US" sz="1400" b="1" i="1" dirty="0">
                <a:solidFill>
                  <a:schemeClr val="tx1"/>
                </a:solidFill>
              </a:rPr>
              <a:t>roles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4583" y="6509148"/>
            <a:ext cx="11720946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N</a:t>
            </a:r>
            <a:r>
              <a:rPr lang="en-US" sz="1000" dirty="0" smtClean="0">
                <a:solidFill>
                  <a:schemeClr val="tx1"/>
                </a:solidFill>
              </a:rPr>
              <a:t>ote that course information is subject to change at any moment – please always check online and with faculty directly for registration purposes. 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1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828</Words>
  <Application>Microsoft Office PowerPoint</Application>
  <PresentationFormat>Widescreen</PresentationFormat>
  <Paragraphs>318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BISG Suggested Curriculum The Unofficial Guide to Crafting a Behavioral Science PAC*</vt:lpstr>
      <vt:lpstr>BISG Supplementary Curriculum I/III Behaviorally-focused courses open for cross-registration</vt:lpstr>
      <vt:lpstr>BISG Supplementary Curriculum II/III Behaviorally-focused courses open for cross-registration</vt:lpstr>
      <vt:lpstr>BISG Supplementary Curriculum III/III Behaviorally-focused courses open for cross-registration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Ames</dc:creator>
  <cp:lastModifiedBy>Jozic, Daniela</cp:lastModifiedBy>
  <cp:revision>79</cp:revision>
  <dcterms:created xsi:type="dcterms:W3CDTF">2016-04-25T20:28:40Z</dcterms:created>
  <dcterms:modified xsi:type="dcterms:W3CDTF">2018-05-23T16:58:56Z</dcterms:modified>
</cp:coreProperties>
</file>